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AEC08-7382-C9D3-40A2-2539B30070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16EE61-A7BE-694E-DAD8-601A055F09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D8F604A-D4C9-7F01-818E-2B9CC1C76909}"/>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5" name="Footer Placeholder 4">
            <a:extLst>
              <a:ext uri="{FF2B5EF4-FFF2-40B4-BE49-F238E27FC236}">
                <a16:creationId xmlns:a16="http://schemas.microsoft.com/office/drawing/2014/main" id="{04E2C428-9A7D-EB96-D8A9-D5052C97B0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8C8FFA-065C-1560-1E39-1ADE868BF28C}"/>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3871564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27E3B-746F-1518-71C3-2EB6086C37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961615-EF1A-DBEB-3742-2E63F07FDD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9BAEE3-6016-3FA2-55B7-F3BE64B1BE71}"/>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5" name="Footer Placeholder 4">
            <a:extLst>
              <a:ext uri="{FF2B5EF4-FFF2-40B4-BE49-F238E27FC236}">
                <a16:creationId xmlns:a16="http://schemas.microsoft.com/office/drawing/2014/main" id="{7DBE8F26-7E63-2C37-53E6-763038CFB8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5DB705-8614-D564-A6DE-001FD52810CA}"/>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890710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634FA4-4ACC-420D-C9AD-A051C5587B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5F7168-4431-6745-9EA9-E41EB881EC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2FF43E-142B-8B46-391D-5A6DE757EA0E}"/>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5" name="Footer Placeholder 4">
            <a:extLst>
              <a:ext uri="{FF2B5EF4-FFF2-40B4-BE49-F238E27FC236}">
                <a16:creationId xmlns:a16="http://schemas.microsoft.com/office/drawing/2014/main" id="{DA16161C-AD85-2B8E-2181-CC7955176D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73CA68-F2A6-B705-488B-9473C5AB338E}"/>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118167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D171E-B050-6DBE-FF30-55F970FAF5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C026C6-29C8-B5E1-DD32-09977B30D6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1E6583-0945-CE0C-E4EC-F9922E9463AB}"/>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5" name="Footer Placeholder 4">
            <a:extLst>
              <a:ext uri="{FF2B5EF4-FFF2-40B4-BE49-F238E27FC236}">
                <a16:creationId xmlns:a16="http://schemas.microsoft.com/office/drawing/2014/main" id="{F5CC2288-3D00-E44A-111D-2BD34DBB19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8DAF8-D4B4-4424-0B5C-FB9429D184E3}"/>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2283017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09D55-C857-BA48-C2EA-76F89225A5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92AE9C-21B7-5073-AEB0-853E3EE87B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2E5279-D3A2-22C9-974E-D9C7B095A2B0}"/>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5" name="Footer Placeholder 4">
            <a:extLst>
              <a:ext uri="{FF2B5EF4-FFF2-40B4-BE49-F238E27FC236}">
                <a16:creationId xmlns:a16="http://schemas.microsoft.com/office/drawing/2014/main" id="{50140041-7E25-964C-8708-3532CA3A07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E71871-EBB6-4C54-F65E-215E5A4ECB10}"/>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3195355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175AA-7BD0-E5B7-D54B-580ECA152D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3FB8BD-39A5-BFF7-3FB5-AF0BF72A68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8FAAF2-2DE0-7637-7F20-507F237E46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546FCC-C9BD-A3A7-860C-DAD105992680}"/>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6" name="Footer Placeholder 5">
            <a:extLst>
              <a:ext uri="{FF2B5EF4-FFF2-40B4-BE49-F238E27FC236}">
                <a16:creationId xmlns:a16="http://schemas.microsoft.com/office/drawing/2014/main" id="{7CBB736E-7620-F712-1573-1D1B9EE97B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3FB535-1C7E-F56B-50FE-3D4D03F7C083}"/>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49398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0AFD1-C543-1579-EEAF-7A78CB1769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7C66CB-B94F-DD98-B7BA-F4390DD3E2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8715E0-657A-882C-F271-CD2D64E89D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774E0B-0FDB-7D9C-6397-68B02712AD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135321-6841-7BD3-9FA5-BF62C0A90E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1B7136-EFD0-6F63-3D22-C2096B49BF6C}"/>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8" name="Footer Placeholder 7">
            <a:extLst>
              <a:ext uri="{FF2B5EF4-FFF2-40B4-BE49-F238E27FC236}">
                <a16:creationId xmlns:a16="http://schemas.microsoft.com/office/drawing/2014/main" id="{06BEFCDC-EA8D-C4BB-0621-41AC234ACC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C34AB3-5480-A542-E24F-665C80CB7BF3}"/>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2676623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6F7BB-31DF-B991-4CEA-BA3381A204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9B2642-5CD3-A246-2761-29022F017F7E}"/>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4" name="Footer Placeholder 3">
            <a:extLst>
              <a:ext uri="{FF2B5EF4-FFF2-40B4-BE49-F238E27FC236}">
                <a16:creationId xmlns:a16="http://schemas.microsoft.com/office/drawing/2014/main" id="{B2DC96BF-5700-36EF-0066-E0706F7597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125B65-3349-C299-FFC4-2C781B74BA67}"/>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1207725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C77ED8-11AD-4D71-A3FE-8D921E68DF3C}"/>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3" name="Footer Placeholder 2">
            <a:extLst>
              <a:ext uri="{FF2B5EF4-FFF2-40B4-BE49-F238E27FC236}">
                <a16:creationId xmlns:a16="http://schemas.microsoft.com/office/drawing/2014/main" id="{69921E17-8CB3-2F3A-F056-D4C4E3F8DC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F9A707-18E8-7FCD-76C3-24A8B264DE9C}"/>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1326956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6FC12-4D9C-A187-F82A-09919813FA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EF7189-FC1F-41E0-01EE-CB4C7974A5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65C182-C61D-1583-8226-D126C43D58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02F897-D1F4-CF5D-3BDB-E569651FEB19}"/>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6" name="Footer Placeholder 5">
            <a:extLst>
              <a:ext uri="{FF2B5EF4-FFF2-40B4-BE49-F238E27FC236}">
                <a16:creationId xmlns:a16="http://schemas.microsoft.com/office/drawing/2014/main" id="{8C0F2FEE-CC37-3514-0AF9-1500E6DD07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7DC16B-AAED-792F-1DC0-95FB5EB0B7E8}"/>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1789926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3D4C8-947F-BDCB-A2BA-822C02FBDF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E86BCD-2173-45D2-AED5-842637A60D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CF6E8B-D831-7FDF-F05F-055A47732A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2CE96A-0E45-3935-4AFC-3EDAD8FE9D05}"/>
              </a:ext>
            </a:extLst>
          </p:cNvPr>
          <p:cNvSpPr>
            <a:spLocks noGrp="1"/>
          </p:cNvSpPr>
          <p:nvPr>
            <p:ph type="dt" sz="half" idx="10"/>
          </p:nvPr>
        </p:nvSpPr>
        <p:spPr/>
        <p:txBody>
          <a:bodyPr/>
          <a:lstStyle/>
          <a:p>
            <a:fld id="{3E16F8CD-D714-4952-B7FB-98F73155804C}" type="datetimeFigureOut">
              <a:rPr lang="en-US" smtClean="0"/>
              <a:t>7/1/2026</a:t>
            </a:fld>
            <a:endParaRPr lang="en-US"/>
          </a:p>
        </p:txBody>
      </p:sp>
      <p:sp>
        <p:nvSpPr>
          <p:cNvPr id="6" name="Footer Placeholder 5">
            <a:extLst>
              <a:ext uri="{FF2B5EF4-FFF2-40B4-BE49-F238E27FC236}">
                <a16:creationId xmlns:a16="http://schemas.microsoft.com/office/drawing/2014/main" id="{7AC3EF28-F962-D010-90D3-DCB57D762A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B0641C-99A6-39B0-93AB-B9DBC881BED9}"/>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2845572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A09761-B167-D716-54BD-D7FF7886BB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315170-299D-9362-0245-30A17DB57C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D27FC5-825F-EAC7-97F7-A50A2435AD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16F8CD-D714-4952-B7FB-98F73155804C}" type="datetimeFigureOut">
              <a:rPr lang="en-US" smtClean="0"/>
              <a:t>7/1/2026</a:t>
            </a:fld>
            <a:endParaRPr lang="en-US"/>
          </a:p>
        </p:txBody>
      </p:sp>
      <p:sp>
        <p:nvSpPr>
          <p:cNvPr id="5" name="Footer Placeholder 4">
            <a:extLst>
              <a:ext uri="{FF2B5EF4-FFF2-40B4-BE49-F238E27FC236}">
                <a16:creationId xmlns:a16="http://schemas.microsoft.com/office/drawing/2014/main" id="{872AC8F4-C3E4-E198-A51D-967C963BDA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50A0433-1CED-19BF-861A-6DD2BFA58E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76417E-2424-42BA-9553-A42E473F64AB}" type="slidenum">
              <a:rPr lang="en-US" smtClean="0"/>
              <a:t>‹#›</a:t>
            </a:fld>
            <a:endParaRPr lang="en-US"/>
          </a:p>
        </p:txBody>
      </p:sp>
    </p:spTree>
    <p:extLst>
      <p:ext uri="{BB962C8B-B14F-4D97-AF65-F5344CB8AC3E}">
        <p14:creationId xmlns:p14="http://schemas.microsoft.com/office/powerpoint/2010/main" val="3718385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9055AF1-458D-8B83-0FAB-7B331C2278BA}"/>
              </a:ext>
            </a:extLst>
          </p:cNvPr>
          <p:cNvPicPr>
            <a:picLocks noChangeAspect="1"/>
          </p:cNvPicPr>
          <p:nvPr/>
        </p:nvPicPr>
        <p:blipFill>
          <a:blip r:embed="rId2"/>
          <a:stretch>
            <a:fillRect/>
          </a:stretch>
        </p:blipFill>
        <p:spPr>
          <a:xfrm>
            <a:off x="3171915" y="1585044"/>
            <a:ext cx="5119410" cy="1619119"/>
          </a:xfrm>
          <a:prstGeom prst="rect">
            <a:avLst/>
          </a:prstGeom>
        </p:spPr>
      </p:pic>
      <p:sp>
        <p:nvSpPr>
          <p:cNvPr id="4" name="Subtitle 2">
            <a:extLst>
              <a:ext uri="{FF2B5EF4-FFF2-40B4-BE49-F238E27FC236}">
                <a16:creationId xmlns:a16="http://schemas.microsoft.com/office/drawing/2014/main" id="{72B6025F-94EE-4A71-DC1C-FB1F084E066A}"/>
              </a:ext>
            </a:extLst>
          </p:cNvPr>
          <p:cNvSpPr txBox="1">
            <a:spLocks/>
          </p:cNvSpPr>
          <p:nvPr/>
        </p:nvSpPr>
        <p:spPr>
          <a:xfrm>
            <a:off x="633813" y="1280200"/>
            <a:ext cx="11176475" cy="4913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 Per The Covenants – Article II Section 2-1 B    Temporary or Permanent Residences  </a:t>
            </a:r>
          </a:p>
        </p:txBody>
      </p:sp>
      <p:sp>
        <p:nvSpPr>
          <p:cNvPr id="7" name="Subtitle 2">
            <a:extLst>
              <a:ext uri="{FF2B5EF4-FFF2-40B4-BE49-F238E27FC236}">
                <a16:creationId xmlns:a16="http://schemas.microsoft.com/office/drawing/2014/main" id="{00616F25-BAC5-BC83-C034-8D4701D24EC9}"/>
              </a:ext>
            </a:extLst>
          </p:cNvPr>
          <p:cNvSpPr txBox="1">
            <a:spLocks/>
          </p:cNvSpPr>
          <p:nvPr/>
        </p:nvSpPr>
        <p:spPr>
          <a:xfrm>
            <a:off x="514143" y="3204163"/>
            <a:ext cx="11002978" cy="491397"/>
          </a:xfrm>
          <a:prstGeom prst="rect">
            <a:avLst/>
          </a:prstGeom>
          <a:solidFill>
            <a:schemeClr val="accent4">
              <a:lumMod val="60000"/>
              <a:lumOff val="40000"/>
            </a:schemeClr>
          </a:solidFill>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u="sng" dirty="0"/>
              <a:t>Question/Issue:</a:t>
            </a:r>
            <a:r>
              <a:rPr lang="en-US" dirty="0"/>
              <a:t>  May a property owner permit occasional overnight occupancy by family members or invited guests in an outbuilding?</a:t>
            </a:r>
          </a:p>
        </p:txBody>
      </p:sp>
      <p:sp>
        <p:nvSpPr>
          <p:cNvPr id="8" name="Subtitle 2">
            <a:extLst>
              <a:ext uri="{FF2B5EF4-FFF2-40B4-BE49-F238E27FC236}">
                <a16:creationId xmlns:a16="http://schemas.microsoft.com/office/drawing/2014/main" id="{81E3848F-037F-6F55-9BBE-A1C7F77A4C73}"/>
              </a:ext>
            </a:extLst>
          </p:cNvPr>
          <p:cNvSpPr txBox="1">
            <a:spLocks/>
          </p:cNvSpPr>
          <p:nvPr/>
        </p:nvSpPr>
        <p:spPr>
          <a:xfrm>
            <a:off x="514143" y="3792159"/>
            <a:ext cx="11002978" cy="1019123"/>
          </a:xfrm>
          <a:prstGeom prst="rect">
            <a:avLst/>
          </a:prstGeom>
          <a:solidFill>
            <a:srgbClr val="00B050"/>
          </a:solidFill>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b="1" u="sng" dirty="0"/>
              <a:t>Interpretation 26-01</a:t>
            </a:r>
            <a:r>
              <a:rPr lang="en-US" b="1" dirty="0"/>
              <a:t> </a:t>
            </a:r>
            <a:r>
              <a:rPr lang="en-US" dirty="0"/>
              <a:t>–  The Board interprets the phrase “temporary or </a:t>
            </a:r>
            <a:r>
              <a:rPr lang="en-US"/>
              <a:t>permanent residences” </a:t>
            </a:r>
            <a:r>
              <a:rPr lang="en-US" dirty="0"/>
              <a:t>in Section 2-1(B) as prohibiting the use of detached outbuildings as an independent residential unit.   Occasional overnight use by family members or invited guests, while the principal residence is simultaneously occupied by the owner,  the owner’s family, the owner’s tenants, shall not, by itself, be considered use of the outbuilding as a temporary or permanent residence, provided the outbuilding is not rented, separately occupied, or used as an independent dwelling.  </a:t>
            </a:r>
          </a:p>
        </p:txBody>
      </p:sp>
      <p:sp>
        <p:nvSpPr>
          <p:cNvPr id="9" name="Oval 8">
            <a:extLst>
              <a:ext uri="{FF2B5EF4-FFF2-40B4-BE49-F238E27FC236}">
                <a16:creationId xmlns:a16="http://schemas.microsoft.com/office/drawing/2014/main" id="{CA499519-F99C-31DC-06CF-D0D46B0B902E}"/>
              </a:ext>
            </a:extLst>
          </p:cNvPr>
          <p:cNvSpPr/>
          <p:nvPr/>
        </p:nvSpPr>
        <p:spPr>
          <a:xfrm>
            <a:off x="3067940" y="2597921"/>
            <a:ext cx="2213361" cy="170916"/>
          </a:xfrm>
          <a:prstGeom prst="ellipse">
            <a:avLst/>
          </a:prstGeom>
          <a:noFill/>
          <a:ln w="38100">
            <a:solidFill>
              <a:srgbClr val="FF0000"/>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0" name="Subtitle 2">
            <a:extLst>
              <a:ext uri="{FF2B5EF4-FFF2-40B4-BE49-F238E27FC236}">
                <a16:creationId xmlns:a16="http://schemas.microsoft.com/office/drawing/2014/main" id="{D44FCC86-AB9E-ED36-0617-A82964B2BF29}"/>
              </a:ext>
            </a:extLst>
          </p:cNvPr>
          <p:cNvSpPr txBox="1">
            <a:spLocks/>
          </p:cNvSpPr>
          <p:nvPr/>
        </p:nvSpPr>
        <p:spPr>
          <a:xfrm>
            <a:off x="1293866" y="198933"/>
            <a:ext cx="9144000" cy="103081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200" b="1" dirty="0"/>
              <a:t> Board of Directors Interpretation</a:t>
            </a:r>
          </a:p>
          <a:p>
            <a:r>
              <a:rPr lang="en-US" sz="3200" b="1" dirty="0"/>
              <a:t>Interpretation 26-01 </a:t>
            </a:r>
          </a:p>
        </p:txBody>
      </p:sp>
      <p:sp>
        <p:nvSpPr>
          <p:cNvPr id="11" name="TextBox 10">
            <a:extLst>
              <a:ext uri="{FF2B5EF4-FFF2-40B4-BE49-F238E27FC236}">
                <a16:creationId xmlns:a16="http://schemas.microsoft.com/office/drawing/2014/main" id="{5A20B289-0738-9C36-FDAA-474611782F16}"/>
              </a:ext>
            </a:extLst>
          </p:cNvPr>
          <p:cNvSpPr txBox="1"/>
          <p:nvPr/>
        </p:nvSpPr>
        <p:spPr>
          <a:xfrm>
            <a:off x="8605615" y="6006614"/>
            <a:ext cx="3364836" cy="369332"/>
          </a:xfrm>
          <a:prstGeom prst="rect">
            <a:avLst/>
          </a:prstGeom>
          <a:noFill/>
        </p:spPr>
        <p:txBody>
          <a:bodyPr wrap="square" rtlCol="0">
            <a:spAutoFit/>
          </a:bodyPr>
          <a:lstStyle/>
          <a:p>
            <a:r>
              <a:rPr lang="en-US" b="1" dirty="0"/>
              <a:t>Approved</a:t>
            </a:r>
            <a:r>
              <a:rPr lang="en-US" dirty="0"/>
              <a:t>:  6/30/2026 </a:t>
            </a:r>
          </a:p>
        </p:txBody>
      </p:sp>
      <p:sp>
        <p:nvSpPr>
          <p:cNvPr id="2" name="TextBox 1">
            <a:extLst>
              <a:ext uri="{FF2B5EF4-FFF2-40B4-BE49-F238E27FC236}">
                <a16:creationId xmlns:a16="http://schemas.microsoft.com/office/drawing/2014/main" id="{7ED824DB-E689-865C-F069-72B7352E44F2}"/>
              </a:ext>
            </a:extLst>
          </p:cNvPr>
          <p:cNvSpPr txBox="1"/>
          <p:nvPr/>
        </p:nvSpPr>
        <p:spPr>
          <a:xfrm>
            <a:off x="514143" y="4958489"/>
            <a:ext cx="10883308" cy="1107996"/>
          </a:xfrm>
          <a:prstGeom prst="rect">
            <a:avLst/>
          </a:prstGeom>
          <a:noFill/>
        </p:spPr>
        <p:txBody>
          <a:bodyPr wrap="square" rtlCol="0">
            <a:spAutoFit/>
          </a:bodyPr>
          <a:lstStyle/>
          <a:p>
            <a:r>
              <a:rPr lang="en-US" dirty="0"/>
              <a:t>Note:   </a:t>
            </a:r>
            <a:r>
              <a:rPr lang="en-US" sz="1200" dirty="0"/>
              <a:t>Nothing herein prohibits the lease of the principal residence together with its outbuilding to a single tenant or family under one lease.   However, a detached outbuilding may not be leased, rented, or occupied as an independent residential unit.  Additionally, nothing in this interpretation authorizes the independent residential occupancy of a detached outbuilding. </a:t>
            </a:r>
          </a:p>
          <a:p>
            <a:endParaRPr lang="en-US" sz="1200" dirty="0"/>
          </a:p>
          <a:p>
            <a:r>
              <a:rPr lang="en-US" sz="1200" dirty="0"/>
              <a:t>This interpretation is intended to clarify the Board’s application of Section 2-1(B) and does not amend the covenants of the WPOA. </a:t>
            </a:r>
          </a:p>
        </p:txBody>
      </p:sp>
      <p:sp>
        <p:nvSpPr>
          <p:cNvPr id="6" name="Oval 5">
            <a:extLst>
              <a:ext uri="{FF2B5EF4-FFF2-40B4-BE49-F238E27FC236}">
                <a16:creationId xmlns:a16="http://schemas.microsoft.com/office/drawing/2014/main" id="{0AD6F93E-423E-79E2-9873-D5852DEA96BD}"/>
              </a:ext>
            </a:extLst>
          </p:cNvPr>
          <p:cNvSpPr/>
          <p:nvPr/>
        </p:nvSpPr>
        <p:spPr>
          <a:xfrm>
            <a:off x="3896883" y="1619228"/>
            <a:ext cx="828942" cy="225239"/>
          </a:xfrm>
          <a:prstGeom prst="ellipse">
            <a:avLst/>
          </a:prstGeom>
          <a:noFill/>
          <a:ln w="38100">
            <a:solidFill>
              <a:srgbClr val="FF0000"/>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15440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67742</TotalTime>
  <Words>230</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Interpretations</dc:title>
  <dc:creator>stan.faires@gmail.com</dc:creator>
  <cp:lastModifiedBy>Stanley Faires</cp:lastModifiedBy>
  <cp:revision>9</cp:revision>
  <cp:lastPrinted>2026-06-30T23:39:54Z</cp:lastPrinted>
  <dcterms:created xsi:type="dcterms:W3CDTF">2023-07-19T02:11:50Z</dcterms:created>
  <dcterms:modified xsi:type="dcterms:W3CDTF">2026-07-01T14:20:59Z</dcterms:modified>
</cp:coreProperties>
</file>